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183" autoAdjust="0"/>
  </p:normalViewPr>
  <p:slideViewPr>
    <p:cSldViewPr>
      <p:cViewPr varScale="1">
        <p:scale>
          <a:sx n="59" d="100"/>
          <a:sy n="59" d="100"/>
        </p:scale>
        <p:origin x="-168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0FD343-5DAE-43D4-B3BF-01A379CAD0DA}" type="datetimeFigureOut">
              <a:rPr lang="en-US" smtClean="0"/>
              <a:t>11/23/2021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264C70-380B-4A4A-90FF-1B9E676C937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Criticism is a weapon people use to</a:t>
            </a:r>
            <a:r>
              <a:rPr lang="en-US" baseline="0" dirty="0" smtClean="0"/>
              <a:t> defend their positions. According to </a:t>
            </a:r>
            <a:r>
              <a:rPr lang="en-US" baseline="0" dirty="0" err="1" smtClean="0"/>
              <a:t>Carnergie</a:t>
            </a:r>
            <a:r>
              <a:rPr lang="en-US" baseline="0" dirty="0" smtClean="0"/>
              <a:t> ,(2019), one need not to criticize others, but should always appreciate them for what they are and always be honest. Treating other with respect is paramount. </a:t>
            </a:r>
            <a:r>
              <a:rPr lang="en-US" sz="1200" kern="1200" dirty="0" smtClean="0">
                <a:solidFill>
                  <a:schemeClr val="tx1"/>
                </a:solidFill>
                <a:latin typeface="+mn-lt"/>
                <a:ea typeface="+mn-ea"/>
                <a:cs typeface="+mn-cs"/>
              </a:rPr>
              <a:t>Be friendly and respect other people’s ideas and opinions</a:t>
            </a:r>
            <a:r>
              <a:rPr lang="en-US" sz="1200" kern="1200" baseline="0" dirty="0" smtClean="0">
                <a:solidFill>
                  <a:schemeClr val="tx1"/>
                </a:solidFill>
                <a:latin typeface="+mn-lt"/>
                <a:ea typeface="+mn-ea"/>
                <a:cs typeface="+mn-cs"/>
              </a:rPr>
              <a:t> and a</a:t>
            </a:r>
            <a:r>
              <a:rPr lang="en-US" sz="1200" kern="1200" dirty="0" smtClean="0">
                <a:solidFill>
                  <a:schemeClr val="tx1"/>
                </a:solidFill>
                <a:latin typeface="+mn-lt"/>
                <a:ea typeface="+mn-ea"/>
                <a:cs typeface="+mn-cs"/>
              </a:rPr>
              <a:t>voiding arguments. To be a</a:t>
            </a:r>
            <a:r>
              <a:rPr lang="en-US" sz="1200" kern="1200" baseline="0" dirty="0" smtClean="0">
                <a:solidFill>
                  <a:schemeClr val="tx1"/>
                </a:solidFill>
                <a:latin typeface="+mn-lt"/>
                <a:ea typeface="+mn-ea"/>
                <a:cs typeface="+mn-cs"/>
              </a:rPr>
              <a:t> great leader, it is necessary to identify and praise even small achievements and provide a conducive working environment for all.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Transformation</a:t>
            </a:r>
            <a:r>
              <a:rPr lang="en-US" baseline="0" dirty="0" smtClean="0"/>
              <a:t> theory of leadership helps to change, shape and reform employees’ behaviors and align them with set targets and goals. A transformational leader works with team members and makes sure they work as a team until they achieve set obligation. Carnegie’s principles supports transformational leadership theory by showing how employees ought to handle employees.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Situational theory</a:t>
            </a:r>
            <a:r>
              <a:rPr lang="en-US" baseline="0" dirty="0" smtClean="0"/>
              <a:t> of leadership shows how leaders should act in different situations. A leader needs to clearly understand a situation before choosing ways to manage it. This will help to determine whether to delegate tasks, make decisions on behalf of the team and type of encouragement to provide. Carnegie also provides ideas that support situations leadership by encouraging leaders to be problem solver but not complainers, give employees opportunities to express themselves and appreciate their efforts.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Democratic theory of</a:t>
            </a:r>
            <a:r>
              <a:rPr lang="en-US" baseline="0" dirty="0" smtClean="0"/>
              <a:t> leadership allows employees to freely provide their opinions. It helps employees to feel free when trying new things or innovations since their leaders encourage them and provide rewards for the ideas that benefit an organization. Carnegie believes that a leader who listens to other people’s ideas and makes them feel worthy and important is a great leader.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Leadership is servant hood. Leaders leads a team he/she</a:t>
            </a:r>
            <a:r>
              <a:rPr lang="en-US" baseline="0" dirty="0" smtClean="0"/>
              <a:t> is working with. That is why, leadership entails trust, teamwork, etc. Carnegie advocates for leaders to become servants through respecting their employees. They should play a role of encouraging their team members, paying attention to their contributions and correcting them politely. </a:t>
            </a:r>
            <a:r>
              <a:rPr lang="en-US" dirty="0" smtClean="0"/>
              <a:t> </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Carnegie contributions</a:t>
            </a:r>
            <a:r>
              <a:rPr lang="en-US" baseline="0" dirty="0" smtClean="0"/>
              <a:t> to nursing are immense. Nursing is a profession that entails working hand in hand with patients, physicians or clinicians, and patient’ s family to provide a suitable medical care. Caring for patients is the nurses’ responsibility to ensure they recover not only physically, but also mentally. Therefore, he advocates for nurses to remain close, calm and friendly with patients. Always address a patient by his name and be uphold good communication skills like proper listening.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Other</a:t>
            </a:r>
            <a:r>
              <a:rPr lang="en-US" baseline="0" dirty="0" smtClean="0"/>
              <a:t> qualities of a nurse </a:t>
            </a:r>
            <a:r>
              <a:rPr lang="en-US" dirty="0" smtClean="0"/>
              <a:t>Carnegie shows include having</a:t>
            </a:r>
            <a:r>
              <a:rPr lang="en-US" baseline="0" dirty="0" smtClean="0"/>
              <a:t> empathy by showing patients that whatever they are facing is normal and will soon recover. Empathy is a quality portrayed by a nurse associating with patients and other staffs in a respectful manner. So, empathy is a quality intertwined with respect. Self-awareness helps a nurse to own mistakes, understand problems before happening and avoid blame-game defense mechanisms when problems happen. Also, democracy as advocated by Carnegie, is an aspect helping nurses to maintain their standards and respecting patients’ rights.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Considering</a:t>
            </a:r>
            <a:r>
              <a:rPr lang="en-US" baseline="0" dirty="0" smtClean="0"/>
              <a:t> that nursing is a caring profession, every nurse need to develop a good relationship with others. Nursing requires leadership qualities which Carnegie has mentioned on his book. They can help a nurse understand how to provide healthcare services not only focusing on meeting nursing codes of ethics but to satisfy the needs of patients. According to Carnegie, a nurse creates a environment that determines the patients’ healing. Therefore, Carnegie principles advocates for team work development between nursing and patients focusing on offering satisfactory healthcare. </a:t>
            </a:r>
            <a:endParaRPr lang="en-US" dirty="0"/>
          </a:p>
        </p:txBody>
      </p:sp>
      <p:sp>
        <p:nvSpPr>
          <p:cNvPr id="4" name="Slide Number Placeholder 3"/>
          <p:cNvSpPr>
            <a:spLocks noGrp="1"/>
          </p:cNvSpPr>
          <p:nvPr>
            <p:ph type="sldNum" sz="quarter" idx="10"/>
          </p:nvPr>
        </p:nvSpPr>
        <p:spPr/>
        <p:txBody>
          <a:bodyPr/>
          <a:lstStyle/>
          <a:p>
            <a:fld id="{75264C70-380B-4A4A-90FF-1B9E676C9374}"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8B4C17A-ED8F-40A7-8D2A-AB267B308C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B4C17A-ED8F-40A7-8D2A-AB267B308C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8B4C17A-ED8F-40A7-8D2A-AB267B308C6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2FD7AF-9A4D-4C2D-9B4C-7D3EC89DEE73}" type="datetimeFigureOut">
              <a:rPr lang="en-US" smtClean="0"/>
              <a:pPr/>
              <a:t>11/23/2021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B4C17A-ED8F-40A7-8D2A-AB267B308C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2FD7AF-9A4D-4C2D-9B4C-7D3EC89DEE73}" type="datetimeFigureOut">
              <a:rPr lang="en-US" smtClean="0"/>
              <a:pPr/>
              <a:t>11/23/2021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8B4C17A-ED8F-40A7-8D2A-AB267B308C6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7851648" cy="2209800"/>
          </a:xfrm>
        </p:spPr>
        <p:txBody>
          <a:bodyPr>
            <a:normAutofit fontScale="90000"/>
          </a:bodyPr>
          <a:lstStyle/>
          <a:p>
            <a:pPr algn="ctr"/>
            <a:r>
              <a:rPr lang="en-US" dirty="0" smtClean="0"/>
              <a:t>How to Win Friends and Influence People</a:t>
            </a:r>
            <a:br>
              <a:rPr lang="en-US" dirty="0" smtClean="0"/>
            </a:br>
            <a:endParaRPr lang="en-US" dirty="0"/>
          </a:p>
        </p:txBody>
      </p:sp>
      <p:sp>
        <p:nvSpPr>
          <p:cNvPr id="3" name="Subtitle 2"/>
          <p:cNvSpPr>
            <a:spLocks noGrp="1"/>
          </p:cNvSpPr>
          <p:nvPr>
            <p:ph type="subTitle" idx="1"/>
          </p:nvPr>
        </p:nvSpPr>
        <p:spPr>
          <a:xfrm>
            <a:off x="533400" y="1905000"/>
            <a:ext cx="7854696" cy="4038600"/>
          </a:xfrm>
        </p:spPr>
        <p:txBody>
          <a:bodyPr/>
          <a:lstStyle/>
          <a:p>
            <a:pPr algn="ctr"/>
            <a:r>
              <a:rPr lang="en-US" b="1" dirty="0" smtClean="0"/>
              <a:t> </a:t>
            </a:r>
            <a:endParaRPr lang="en-US" dirty="0" smtClean="0"/>
          </a:p>
          <a:p>
            <a:pPr algn="ctr"/>
            <a:r>
              <a:rPr lang="en-US" dirty="0" smtClean="0"/>
              <a:t>Name</a:t>
            </a:r>
          </a:p>
          <a:p>
            <a:pPr algn="ctr"/>
            <a:r>
              <a:rPr lang="en-US" dirty="0" smtClean="0"/>
              <a:t>Institution Affiliation</a:t>
            </a:r>
          </a:p>
          <a:p>
            <a:pPr algn="ctr"/>
            <a:r>
              <a:rPr lang="en-US" dirty="0" smtClean="0"/>
              <a:t>Course Name</a:t>
            </a:r>
          </a:p>
          <a:p>
            <a:pPr algn="ctr"/>
            <a:r>
              <a:rPr lang="en-US" dirty="0" smtClean="0"/>
              <a:t>Instructor</a:t>
            </a:r>
          </a:p>
          <a:p>
            <a:pPr algn="ctr"/>
            <a:r>
              <a:rPr lang="en-US" dirty="0" smtClean="0"/>
              <a:t>Date</a:t>
            </a:r>
          </a:p>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851648" cy="914400"/>
          </a:xfrm>
        </p:spPr>
        <p:txBody>
          <a:bodyPr/>
          <a:lstStyle/>
          <a:p>
            <a:pPr algn="ctr"/>
            <a:r>
              <a:rPr lang="en-US" dirty="0" smtClean="0"/>
              <a:t>Introduction</a:t>
            </a:r>
            <a:endParaRPr lang="en-US" dirty="0"/>
          </a:p>
        </p:txBody>
      </p:sp>
      <p:sp>
        <p:nvSpPr>
          <p:cNvPr id="3" name="Subtitle 2"/>
          <p:cNvSpPr>
            <a:spLocks noGrp="1"/>
          </p:cNvSpPr>
          <p:nvPr>
            <p:ph type="subTitle" idx="1"/>
          </p:nvPr>
        </p:nvSpPr>
        <p:spPr>
          <a:xfrm>
            <a:off x="228600" y="914400"/>
            <a:ext cx="8686800" cy="5715000"/>
          </a:xfrm>
        </p:spPr>
        <p:txBody>
          <a:bodyPr>
            <a:normAutofit/>
          </a:bodyPr>
          <a:lstStyle/>
          <a:p>
            <a:pPr marL="342900" marR="0" lvl="0" indent="-342900" algn="l">
              <a:lnSpc>
                <a:spcPct val="120000"/>
              </a:lnSpc>
              <a:spcBef>
                <a:spcPts val="0"/>
              </a:spcBef>
              <a:spcAft>
                <a:spcPts val="0"/>
              </a:spcAft>
              <a:buFont typeface="Symbol"/>
              <a:buChar char=""/>
            </a:pPr>
            <a:r>
              <a:rPr lang="en-US" sz="2800" i="1" dirty="0" smtClean="0">
                <a:latin typeface="Times New Roman"/>
                <a:ea typeface="Calibri"/>
                <a:cs typeface="Times New Roman"/>
              </a:rPr>
              <a:t>“How to win friends and influence people</a:t>
            </a:r>
            <a:r>
              <a:rPr lang="en-US" sz="2800" i="1" dirty="0" smtClean="0">
                <a:latin typeface="Times New Roman"/>
                <a:ea typeface="Calibri"/>
                <a:cs typeface="Times New Roman"/>
              </a:rPr>
              <a:t>” book</a:t>
            </a:r>
            <a:r>
              <a:rPr lang="en-US" sz="2800" dirty="0" smtClean="0">
                <a:latin typeface="Times New Roman"/>
                <a:ea typeface="Calibri"/>
                <a:cs typeface="Times New Roman"/>
              </a:rPr>
              <a:t> </a:t>
            </a:r>
            <a:r>
              <a:rPr lang="en-US" sz="2800" dirty="0" smtClean="0">
                <a:latin typeface="Times New Roman"/>
                <a:ea typeface="Calibri"/>
                <a:cs typeface="Times New Roman"/>
              </a:rPr>
              <a:t>was authored by Dale </a:t>
            </a:r>
            <a:r>
              <a:rPr lang="en-US" sz="2800" dirty="0" err="1" smtClean="0">
                <a:latin typeface="Times New Roman"/>
                <a:ea typeface="Calibri"/>
                <a:cs typeface="Times New Roman"/>
              </a:rPr>
              <a:t>Cornegie</a:t>
            </a:r>
            <a:r>
              <a:rPr lang="en-US" sz="2800" dirty="0" smtClean="0">
                <a:latin typeface="Times New Roman"/>
                <a:ea typeface="Calibri"/>
                <a:cs typeface="Times New Roman"/>
              </a:rPr>
              <a:t>. </a:t>
            </a:r>
            <a:endParaRPr lang="en-US" sz="2400" dirty="0" smtClean="0">
              <a:latin typeface="Calibri"/>
              <a:ea typeface="Calibri"/>
              <a:cs typeface="Times New Roman"/>
            </a:endParaRPr>
          </a:p>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The book was published in 1936.</a:t>
            </a:r>
            <a:endParaRPr lang="en-US" sz="2400" dirty="0" smtClean="0">
              <a:latin typeface="Calibri"/>
              <a:ea typeface="Calibri"/>
              <a:cs typeface="Times New Roman"/>
            </a:endParaRPr>
          </a:p>
          <a:p>
            <a:pPr marL="342900" marR="0" indent="-342900" algn="l">
              <a:lnSpc>
                <a:spcPct val="120000"/>
              </a:lnSpc>
              <a:spcBef>
                <a:spcPts val="0"/>
              </a:spcBef>
              <a:buFont typeface="Symbol"/>
              <a:buChar char=""/>
            </a:pPr>
            <a:r>
              <a:rPr lang="en-US" sz="2800" dirty="0" smtClean="0">
                <a:latin typeface="Times New Roman"/>
                <a:ea typeface="Calibri"/>
                <a:cs typeface="Times New Roman"/>
              </a:rPr>
              <a:t>It is a motivational and inspiring book.</a:t>
            </a:r>
            <a:endParaRPr lang="en-US" sz="2400" dirty="0" smtClean="0">
              <a:latin typeface="Calibri"/>
              <a:ea typeface="Calibri"/>
              <a:cs typeface="Times New Roman"/>
            </a:endParaRPr>
          </a:p>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The book has four main sections; </a:t>
            </a:r>
            <a:endParaRPr lang="en-US" sz="24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Fundamental techniques in handling people</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Six ways to make people like you</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How to win people to your way of thinking</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Be a leader-how to change people without giving offense or arousing resentment (Carnegie, 2019).</a:t>
            </a:r>
          </a:p>
          <a:p>
            <a:pPr marL="1257300" lvl="2" indent="-342900" algn="l">
              <a:lnSpc>
                <a:spcPct val="120000"/>
              </a:lnSpc>
              <a:spcBef>
                <a:spcPts val="0"/>
              </a:spcBef>
              <a:buFont typeface="Wingdings"/>
              <a:buChar char=""/>
            </a:pPr>
            <a:endParaRPr lang="en-US" sz="1900" dirty="0" smtClean="0">
              <a:latin typeface="Calibri"/>
              <a:ea typeface="Calibri"/>
              <a:cs typeface="Times New Roman"/>
            </a:endParaRPr>
          </a:p>
          <a:p>
            <a:pPr marR="0" algn="l">
              <a:lnSpc>
                <a:spcPct val="120000"/>
              </a:lnSpc>
              <a:spcBef>
                <a:spcPts val="0"/>
              </a:spcBef>
              <a:spcAft>
                <a:spcPts val="800"/>
              </a:spcAft>
            </a:pPr>
            <a:r>
              <a:rPr lang="en-US" sz="2800" dirty="0" smtClean="0">
                <a:latin typeface="Times New Roman"/>
                <a:ea typeface="Calibri"/>
                <a:cs typeface="Times New Roman"/>
              </a:rPr>
              <a:t> </a:t>
            </a:r>
            <a:endParaRPr lang="en-US" sz="2400" dirty="0">
              <a:latin typeface="Calibri"/>
              <a:ea typeface="Calibri"/>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851648" cy="1219200"/>
          </a:xfrm>
        </p:spPr>
        <p:txBody>
          <a:bodyPr>
            <a:normAutofit fontScale="90000"/>
          </a:bodyPr>
          <a:lstStyle/>
          <a:p>
            <a:pPr algn="ctr"/>
            <a:r>
              <a:rPr lang="en-US" dirty="0" smtClean="0"/>
              <a:t>Main Ideas </a:t>
            </a:r>
            <a:br>
              <a:rPr lang="en-US" dirty="0" smtClean="0"/>
            </a:br>
            <a:endParaRPr lang="en-US" dirty="0"/>
          </a:p>
        </p:txBody>
      </p:sp>
      <p:sp>
        <p:nvSpPr>
          <p:cNvPr id="3" name="Subtitle 2"/>
          <p:cNvSpPr>
            <a:spLocks noGrp="1"/>
          </p:cNvSpPr>
          <p:nvPr>
            <p:ph type="subTitle" idx="1"/>
          </p:nvPr>
        </p:nvSpPr>
        <p:spPr>
          <a:xfrm>
            <a:off x="228600" y="1371600"/>
            <a:ext cx="8686800" cy="5257800"/>
          </a:xfrm>
        </p:spPr>
        <p:txBody>
          <a:bodyPr>
            <a:normAutofit fontScale="92500" lnSpcReduction="20000"/>
          </a:bodyPr>
          <a:lstStyle/>
          <a:p>
            <a:pPr marL="342900" marR="0" lvl="0" indent="-342900" algn="l">
              <a:lnSpc>
                <a:spcPct val="200000"/>
              </a:lnSpc>
              <a:spcBef>
                <a:spcPts val="0"/>
              </a:spcBef>
              <a:spcAft>
                <a:spcPts val="0"/>
              </a:spcAft>
              <a:buFont typeface="Symbol"/>
              <a:buChar char=""/>
            </a:pPr>
            <a:r>
              <a:rPr lang="en-US" sz="2800" dirty="0" smtClean="0">
                <a:latin typeface="Times New Roman"/>
                <a:ea typeface="Calibri"/>
                <a:cs typeface="Times New Roman"/>
              </a:rPr>
              <a:t>Criticism is futile- puts people on defensive position to justify themselves </a:t>
            </a:r>
            <a:r>
              <a:rPr lang="en-US" sz="2800" dirty="0" smtClean="0">
                <a:latin typeface="Times New Roman"/>
                <a:ea typeface="Calibri"/>
                <a:cs typeface="Times New Roman"/>
              </a:rPr>
              <a:t>.</a:t>
            </a:r>
          </a:p>
          <a:p>
            <a:pPr marL="342900" marR="0" lvl="0" indent="-342900" algn="l">
              <a:lnSpc>
                <a:spcPct val="200000"/>
              </a:lnSpc>
              <a:spcBef>
                <a:spcPts val="0"/>
              </a:spcBef>
              <a:spcAft>
                <a:spcPts val="0"/>
              </a:spcAft>
              <a:buFont typeface="Symbol"/>
              <a:buChar char=""/>
            </a:pPr>
            <a:r>
              <a:rPr lang="en-US" sz="2800" dirty="0" smtClean="0">
                <a:latin typeface="Times New Roman"/>
                <a:ea typeface="Calibri"/>
                <a:cs typeface="Times New Roman"/>
              </a:rPr>
              <a:t>One should avoid criticizing others but be ready to help correct an issue.</a:t>
            </a:r>
            <a:endParaRPr lang="en-US" sz="2400" dirty="0" smtClean="0">
              <a:latin typeface="Calibri"/>
              <a:ea typeface="Calibri"/>
              <a:cs typeface="Times New Roman"/>
            </a:endParaRPr>
          </a:p>
          <a:p>
            <a:pPr marL="342900" marR="0" lvl="0" indent="-342900" algn="l">
              <a:lnSpc>
                <a:spcPct val="200000"/>
              </a:lnSpc>
              <a:spcBef>
                <a:spcPts val="0"/>
              </a:spcBef>
              <a:spcAft>
                <a:spcPts val="0"/>
              </a:spcAft>
              <a:buFont typeface="Symbol"/>
              <a:buChar char=""/>
            </a:pPr>
            <a:r>
              <a:rPr lang="en-US" sz="2800" dirty="0" smtClean="0">
                <a:latin typeface="Times New Roman"/>
                <a:ea typeface="Calibri"/>
                <a:cs typeface="Times New Roman"/>
              </a:rPr>
              <a:t>Appreciate others with honesty and sincerity. </a:t>
            </a:r>
            <a:endParaRPr lang="en-US" sz="2400" dirty="0" smtClean="0">
              <a:latin typeface="Calibri"/>
              <a:ea typeface="Calibri"/>
              <a:cs typeface="Times New Roman"/>
            </a:endParaRPr>
          </a:p>
          <a:p>
            <a:pPr marL="342900" marR="0" lvl="0" indent="-342900" algn="l">
              <a:lnSpc>
                <a:spcPct val="200000"/>
              </a:lnSpc>
              <a:spcBef>
                <a:spcPts val="0"/>
              </a:spcBef>
              <a:spcAft>
                <a:spcPts val="0"/>
              </a:spcAft>
              <a:buFont typeface="Symbol"/>
              <a:buChar char=""/>
            </a:pPr>
            <a:r>
              <a:rPr lang="en-US" sz="2800" dirty="0" smtClean="0">
                <a:latin typeface="Times New Roman"/>
                <a:ea typeface="Calibri"/>
                <a:cs typeface="Times New Roman"/>
              </a:rPr>
              <a:t>Treat other people with respect, love, and be welcoming.</a:t>
            </a:r>
            <a:endParaRPr lang="en-US" sz="2400" dirty="0" smtClean="0">
              <a:latin typeface="Calibri"/>
              <a:ea typeface="Calibri"/>
              <a:cs typeface="Times New Roman"/>
            </a:endParaRPr>
          </a:p>
          <a:p>
            <a:pPr marL="342900" marR="0" lvl="0" indent="-342900" algn="l">
              <a:lnSpc>
                <a:spcPct val="200000"/>
              </a:lnSpc>
              <a:spcBef>
                <a:spcPts val="0"/>
              </a:spcBef>
              <a:spcAft>
                <a:spcPts val="0"/>
              </a:spcAft>
              <a:buFont typeface="Symbol"/>
              <a:buChar char=""/>
            </a:pPr>
            <a:r>
              <a:rPr lang="en-US" sz="2800" dirty="0" smtClean="0">
                <a:latin typeface="Times New Roman"/>
                <a:ea typeface="Calibri"/>
                <a:cs typeface="Times New Roman"/>
              </a:rPr>
              <a:t>Observe </a:t>
            </a:r>
            <a:r>
              <a:rPr lang="en-US" sz="2800" dirty="0" smtClean="0">
                <a:latin typeface="Times New Roman"/>
                <a:ea typeface="Calibri"/>
                <a:cs typeface="Times New Roman"/>
              </a:rPr>
              <a:t>leadership qualities.  </a:t>
            </a:r>
            <a:endParaRPr lang="en-US" sz="2400" dirty="0" smtClean="0">
              <a:latin typeface="Calibri"/>
              <a:ea typeface="Calibri"/>
              <a:cs typeface="Times New Roman"/>
            </a:endParaRPr>
          </a:p>
          <a:p>
            <a:pPr algn="l">
              <a:lnSpc>
                <a:spcPct val="120000"/>
              </a:lnSpc>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851648" cy="2133600"/>
          </a:xfrm>
        </p:spPr>
        <p:txBody>
          <a:bodyPr>
            <a:normAutofit fontScale="90000"/>
          </a:bodyPr>
          <a:lstStyle/>
          <a:p>
            <a:pPr algn="ctr"/>
            <a:r>
              <a:rPr lang="en-US" dirty="0" smtClean="0"/>
              <a:t>Transformational Leadership Theory</a:t>
            </a:r>
            <a:br>
              <a:rPr lang="en-US" dirty="0" smtClean="0"/>
            </a:br>
            <a:endParaRPr lang="en-US" dirty="0"/>
          </a:p>
        </p:txBody>
      </p:sp>
      <p:sp>
        <p:nvSpPr>
          <p:cNvPr id="3" name="Subtitle 2"/>
          <p:cNvSpPr>
            <a:spLocks noGrp="1"/>
          </p:cNvSpPr>
          <p:nvPr>
            <p:ph type="subTitle" idx="1"/>
          </p:nvPr>
        </p:nvSpPr>
        <p:spPr>
          <a:xfrm>
            <a:off x="228600" y="1828800"/>
            <a:ext cx="8610600" cy="4876800"/>
          </a:xfrm>
        </p:spPr>
        <p:txBody>
          <a:bodyPr>
            <a:normAutofit/>
          </a:bodyPr>
          <a:lstStyle/>
          <a:p>
            <a:pPr marL="342900" marR="0" lvl="0" indent="-342900" algn="l">
              <a:spcBef>
                <a:spcPts val="0"/>
              </a:spcBef>
              <a:spcAft>
                <a:spcPts val="0"/>
              </a:spcAft>
              <a:buFont typeface="Symbol"/>
              <a:buChar char=""/>
            </a:pPr>
            <a:r>
              <a:rPr lang="en-US" sz="2800" dirty="0" smtClean="0">
                <a:latin typeface="Times New Roman"/>
                <a:ea typeface="Calibri"/>
                <a:cs typeface="Times New Roman"/>
              </a:rPr>
              <a:t>Transformational leadership theory focuses on creating valuable and positive change in employees. </a:t>
            </a:r>
            <a:endParaRPr lang="en-US" sz="2400" dirty="0" smtClean="0">
              <a:latin typeface="Calibri"/>
              <a:ea typeface="Calibri"/>
              <a:cs typeface="Times New Roman"/>
            </a:endParaRPr>
          </a:p>
          <a:p>
            <a:pPr marL="342900" marR="0" lvl="0" indent="-342900" algn="l">
              <a:spcBef>
                <a:spcPts val="0"/>
              </a:spcBef>
              <a:spcAft>
                <a:spcPts val="0"/>
              </a:spcAft>
              <a:buFont typeface="Symbol"/>
              <a:buChar char=""/>
            </a:pPr>
            <a:r>
              <a:rPr lang="en-US" sz="2800" dirty="0" smtClean="0">
                <a:latin typeface="Times New Roman"/>
                <a:ea typeface="Calibri"/>
                <a:cs typeface="Times New Roman"/>
              </a:rPr>
              <a:t>Transformational leaders focus on transforming workers to support each other and the organization( Anderson, 2018).</a:t>
            </a:r>
            <a:endParaRPr lang="en-US" sz="2400" dirty="0" smtClean="0">
              <a:latin typeface="Calibri"/>
              <a:ea typeface="Calibri"/>
              <a:cs typeface="Times New Roman"/>
            </a:endParaRPr>
          </a:p>
          <a:p>
            <a:pPr marL="342900" marR="0" lvl="0" indent="-342900" algn="l">
              <a:spcBef>
                <a:spcPts val="0"/>
              </a:spcBef>
              <a:spcAft>
                <a:spcPts val="0"/>
              </a:spcAft>
              <a:buFont typeface="Symbol"/>
              <a:buChar char=""/>
            </a:pPr>
            <a:r>
              <a:rPr lang="en-US" sz="2800" dirty="0" smtClean="0">
                <a:latin typeface="Times New Roman"/>
                <a:ea typeface="Calibri"/>
                <a:cs typeface="Times New Roman"/>
              </a:rPr>
              <a:t>Dale Carnegie advocates for employers respecting to respect employee.</a:t>
            </a:r>
            <a:endParaRPr lang="en-US" sz="2400" dirty="0" smtClean="0">
              <a:latin typeface="Calibri"/>
              <a:ea typeface="Calibri"/>
              <a:cs typeface="Times New Roman"/>
            </a:endParaRPr>
          </a:p>
          <a:p>
            <a:pPr marL="1257300" lvl="2" indent="-342900" algn="l">
              <a:spcBef>
                <a:spcPts val="0"/>
              </a:spcBef>
              <a:buFont typeface="Wingdings"/>
              <a:buChar char=""/>
            </a:pPr>
            <a:r>
              <a:rPr lang="en-US" dirty="0" smtClean="0">
                <a:latin typeface="Times New Roman"/>
                <a:ea typeface="Calibri"/>
                <a:cs typeface="Times New Roman"/>
              </a:rPr>
              <a:t>Employers to avoid arguments but start a correction discussion in a friendly way.</a:t>
            </a:r>
            <a:endParaRPr lang="en-US" sz="1900" dirty="0" smtClean="0">
              <a:latin typeface="Calibri"/>
              <a:ea typeface="Calibri"/>
              <a:cs typeface="Times New Roman"/>
            </a:endParaRPr>
          </a:p>
          <a:p>
            <a:pPr marL="1257300" lvl="2" indent="-342900" algn="l">
              <a:spcBef>
                <a:spcPts val="0"/>
              </a:spcBef>
              <a:buFont typeface="Wingdings"/>
              <a:buChar char=""/>
            </a:pPr>
            <a:r>
              <a:rPr lang="en-US" dirty="0" smtClean="0">
                <a:latin typeface="Times New Roman"/>
                <a:ea typeface="Calibri"/>
                <a:cs typeface="Times New Roman"/>
              </a:rPr>
              <a:t>Everyone needs to show respect for others’ opinions. </a:t>
            </a:r>
            <a:endParaRPr lang="en-US" sz="1900" dirty="0" smtClean="0">
              <a:latin typeface="Calibri"/>
              <a:ea typeface="Calibri"/>
              <a:cs typeface="Times New Roman"/>
            </a:endParaRPr>
          </a:p>
          <a:p>
            <a:pPr marL="1257300" lvl="2" indent="-342900" algn="l">
              <a:spcBef>
                <a:spcPts val="0"/>
              </a:spcBef>
              <a:spcAft>
                <a:spcPts val="1000"/>
              </a:spcAft>
              <a:buFont typeface="Wingdings"/>
              <a:buChar char=""/>
            </a:pPr>
            <a:r>
              <a:rPr lang="en-US" dirty="0" smtClean="0">
                <a:latin typeface="Times New Roman"/>
                <a:ea typeface="Calibri"/>
                <a:cs typeface="Times New Roman"/>
              </a:rPr>
              <a:t>Mistakes to be corrected honorably without criticism.  </a:t>
            </a:r>
            <a:endParaRPr lang="en-US" sz="1900" dirty="0" smtClean="0">
              <a:latin typeface="Calibri"/>
              <a:ea typeface="Calibri"/>
              <a:cs typeface="Times New Roman"/>
            </a:endParaRPr>
          </a:p>
          <a:p>
            <a:pPr algn="l"/>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7851648" cy="1828800"/>
          </a:xfrm>
        </p:spPr>
        <p:txBody>
          <a:bodyPr>
            <a:normAutofit fontScale="90000"/>
          </a:bodyPr>
          <a:lstStyle/>
          <a:p>
            <a:pPr algn="ctr"/>
            <a:r>
              <a:rPr lang="en-US" dirty="0" smtClean="0"/>
              <a:t>Situational Leadership Theory</a:t>
            </a:r>
            <a:br>
              <a:rPr lang="en-US" dirty="0" smtClean="0"/>
            </a:br>
            <a:endParaRPr lang="en-US" dirty="0"/>
          </a:p>
        </p:txBody>
      </p:sp>
      <p:sp>
        <p:nvSpPr>
          <p:cNvPr id="3" name="Subtitle 2"/>
          <p:cNvSpPr>
            <a:spLocks noGrp="1"/>
          </p:cNvSpPr>
          <p:nvPr>
            <p:ph type="subTitle" idx="1"/>
          </p:nvPr>
        </p:nvSpPr>
        <p:spPr>
          <a:xfrm>
            <a:off x="152400" y="1524000"/>
            <a:ext cx="8839200" cy="5181600"/>
          </a:xfrm>
        </p:spPr>
        <p:txBody>
          <a:bodyPr>
            <a:normAutofit fontScale="92500" lnSpcReduction="20000"/>
          </a:bodyPr>
          <a:lstStyle/>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Situational leadership theory refers to leaders adopting to different leadership styles depending with situation and team members’ development level (</a:t>
            </a:r>
            <a:r>
              <a:rPr lang="en-US" sz="2800" dirty="0" err="1" smtClean="0">
                <a:latin typeface="Times New Roman"/>
                <a:ea typeface="Calibri"/>
                <a:cs typeface="Times New Roman"/>
              </a:rPr>
              <a:t>Wuryani</a:t>
            </a:r>
            <a:r>
              <a:rPr lang="en-US" sz="2800" dirty="0" smtClean="0">
                <a:latin typeface="Times New Roman"/>
                <a:ea typeface="Calibri"/>
                <a:cs typeface="Times New Roman"/>
              </a:rPr>
              <a:t> et al., 2021). </a:t>
            </a:r>
            <a:endParaRPr lang="en-US" sz="2400" dirty="0" smtClean="0">
              <a:latin typeface="Calibri"/>
              <a:ea typeface="Calibri"/>
              <a:cs typeface="Times New Roman"/>
            </a:endParaRPr>
          </a:p>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According to situational theory of leadership, a leader;</a:t>
            </a:r>
            <a:endParaRPr lang="en-US" sz="24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Leads and makes decisions</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Supervises the team and provides feedback</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Encourages team members</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Delegates responsibilities </a:t>
            </a:r>
            <a:endParaRPr lang="en-US" sz="1900" dirty="0" smtClean="0">
              <a:latin typeface="Calibri"/>
              <a:ea typeface="Calibri"/>
              <a:cs typeface="Times New Roman"/>
            </a:endParaRPr>
          </a:p>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Carnegie supports situational theory of leadership through advocating for;</a:t>
            </a:r>
            <a:endParaRPr lang="en-US" sz="24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Encouraging employers to ask questions to help provide directions</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Appreciate employees’ work in honorable ways</a:t>
            </a:r>
            <a:endParaRPr lang="en-US" sz="1900" dirty="0" smtClean="0">
              <a:latin typeface="Calibri"/>
              <a:ea typeface="Calibri"/>
              <a:cs typeface="Times New Roman"/>
            </a:endParaRPr>
          </a:p>
          <a:p>
            <a:pPr marL="1257300" lvl="2" indent="-342900" algn="l">
              <a:lnSpc>
                <a:spcPct val="120000"/>
              </a:lnSpc>
              <a:spcBef>
                <a:spcPts val="0"/>
              </a:spcBef>
              <a:buFont typeface="Wingdings"/>
              <a:buChar char=""/>
            </a:pPr>
            <a:r>
              <a:rPr lang="en-US" dirty="0" smtClean="0">
                <a:latin typeface="Times New Roman"/>
                <a:ea typeface="Calibri"/>
                <a:cs typeface="Times New Roman"/>
              </a:rPr>
              <a:t>Use encouragements to correct situation</a:t>
            </a:r>
            <a:endParaRPr lang="en-US" sz="1900" dirty="0" smtClean="0">
              <a:latin typeface="Calibri"/>
              <a:ea typeface="Calibri"/>
              <a:cs typeface="Times New Roman"/>
            </a:endParaRPr>
          </a:p>
          <a:p>
            <a:pPr marL="1257300" lvl="2" indent="-342900" algn="l">
              <a:lnSpc>
                <a:spcPct val="120000"/>
              </a:lnSpc>
              <a:spcBef>
                <a:spcPts val="0"/>
              </a:spcBef>
              <a:spcAft>
                <a:spcPts val="1000"/>
              </a:spcAft>
              <a:buFont typeface="Wingdings"/>
              <a:buChar char=""/>
            </a:pPr>
            <a:r>
              <a:rPr lang="en-US" dirty="0" smtClean="0">
                <a:latin typeface="Times New Roman"/>
                <a:ea typeface="Calibri"/>
                <a:cs typeface="Times New Roman"/>
              </a:rPr>
              <a:t>Being a good listener </a:t>
            </a:r>
            <a:endParaRPr lang="en-US" sz="1900" dirty="0" smtClean="0">
              <a:latin typeface="Calibri"/>
              <a:ea typeface="Calibri"/>
              <a:cs typeface="Times New Roman"/>
            </a:endParaRPr>
          </a:p>
          <a:p>
            <a:pPr algn="l"/>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7851648" cy="1828800"/>
          </a:xfrm>
        </p:spPr>
        <p:txBody>
          <a:bodyPr>
            <a:normAutofit fontScale="90000"/>
          </a:bodyPr>
          <a:lstStyle/>
          <a:p>
            <a:pPr algn="ctr"/>
            <a:r>
              <a:rPr lang="en-US" dirty="0" smtClean="0"/>
              <a:t>Democratic Leadership Theory</a:t>
            </a:r>
            <a:br>
              <a:rPr lang="en-US" dirty="0" smtClean="0"/>
            </a:br>
            <a:endParaRPr lang="en-US" dirty="0"/>
          </a:p>
        </p:txBody>
      </p:sp>
      <p:sp>
        <p:nvSpPr>
          <p:cNvPr id="3" name="Subtitle 2"/>
          <p:cNvSpPr>
            <a:spLocks noGrp="1"/>
          </p:cNvSpPr>
          <p:nvPr>
            <p:ph type="subTitle" idx="1"/>
          </p:nvPr>
        </p:nvSpPr>
        <p:spPr>
          <a:xfrm>
            <a:off x="152400" y="1524000"/>
            <a:ext cx="8763000" cy="5181600"/>
          </a:xfrm>
        </p:spPr>
        <p:txBody>
          <a:bodyPr>
            <a:normAutofit fontScale="85000" lnSpcReduction="10000"/>
          </a:bodyPr>
          <a:lstStyle/>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Democratic theory of leadership involves members to actively participate in decision-making process (</a:t>
            </a:r>
            <a:r>
              <a:rPr lang="en-US" sz="2800" dirty="0" err="1" smtClean="0">
                <a:latin typeface="Times New Roman"/>
                <a:ea typeface="Calibri"/>
                <a:cs typeface="Times New Roman"/>
              </a:rPr>
              <a:t>Wuryani</a:t>
            </a:r>
            <a:r>
              <a:rPr lang="en-US" sz="2800" dirty="0" smtClean="0">
                <a:latin typeface="Times New Roman"/>
                <a:ea typeface="Calibri"/>
                <a:cs typeface="Times New Roman"/>
              </a:rPr>
              <a:t> et al., 2021). </a:t>
            </a:r>
            <a:endParaRPr lang="en-US" sz="2400" dirty="0" smtClean="0">
              <a:latin typeface="Calibri"/>
              <a:ea typeface="Calibri"/>
              <a:cs typeface="Times New Roman"/>
            </a:endParaRPr>
          </a:p>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It benefits of democratic leadership are;</a:t>
            </a:r>
            <a:endParaRPr lang="en-US" sz="2400" dirty="0" smtClean="0">
              <a:latin typeface="Calibri"/>
              <a:ea typeface="Calibri"/>
              <a:cs typeface="Times New Roman"/>
            </a:endParaRPr>
          </a:p>
          <a:p>
            <a:pPr marL="800100" lvl="1" indent="-342900" algn="l">
              <a:lnSpc>
                <a:spcPct val="120000"/>
              </a:lnSpc>
              <a:spcBef>
                <a:spcPts val="0"/>
              </a:spcBef>
              <a:buFont typeface="Wingdings"/>
              <a:buChar char=""/>
            </a:pPr>
            <a:r>
              <a:rPr lang="en-US" dirty="0" smtClean="0">
                <a:latin typeface="Times New Roman"/>
                <a:ea typeface="Calibri"/>
                <a:cs typeface="Times New Roman"/>
              </a:rPr>
              <a:t>Encourages employee to actively and freely share their ideas and opinions</a:t>
            </a:r>
            <a:endParaRPr lang="en-US" sz="2200" dirty="0" smtClean="0">
              <a:latin typeface="Calibri"/>
              <a:ea typeface="Calibri"/>
              <a:cs typeface="Times New Roman"/>
            </a:endParaRPr>
          </a:p>
          <a:p>
            <a:pPr marL="800100" lvl="1" indent="-342900" algn="l">
              <a:lnSpc>
                <a:spcPct val="120000"/>
              </a:lnSpc>
              <a:spcBef>
                <a:spcPts val="0"/>
              </a:spcBef>
              <a:buFont typeface="Wingdings"/>
              <a:buChar char=""/>
            </a:pPr>
            <a:r>
              <a:rPr lang="en-US" dirty="0" smtClean="0">
                <a:latin typeface="Times New Roman"/>
                <a:ea typeface="Calibri"/>
                <a:cs typeface="Times New Roman"/>
              </a:rPr>
              <a:t>Encourages employees’ creativity and innovativeness since members feel more engaged </a:t>
            </a:r>
            <a:endParaRPr lang="en-US" sz="2200" dirty="0" smtClean="0">
              <a:latin typeface="Calibri"/>
              <a:ea typeface="Calibri"/>
              <a:cs typeface="Times New Roman"/>
            </a:endParaRPr>
          </a:p>
          <a:p>
            <a:pPr marL="800100" lvl="1" indent="-342900" algn="l">
              <a:lnSpc>
                <a:spcPct val="120000"/>
              </a:lnSpc>
              <a:spcBef>
                <a:spcPts val="0"/>
              </a:spcBef>
              <a:buFont typeface="Wingdings"/>
              <a:buChar char=""/>
            </a:pPr>
            <a:r>
              <a:rPr lang="en-US" dirty="0" smtClean="0">
                <a:latin typeface="Times New Roman"/>
                <a:ea typeface="Calibri"/>
                <a:cs typeface="Times New Roman"/>
              </a:rPr>
              <a:t>Promotes team morale</a:t>
            </a:r>
            <a:endParaRPr lang="en-US" sz="2200" dirty="0" smtClean="0">
              <a:latin typeface="Calibri"/>
              <a:ea typeface="Calibri"/>
              <a:cs typeface="Times New Roman"/>
            </a:endParaRPr>
          </a:p>
          <a:p>
            <a:pPr marL="342900" marR="0" lvl="0" indent="-342900" algn="l">
              <a:lnSpc>
                <a:spcPct val="120000"/>
              </a:lnSpc>
              <a:spcBef>
                <a:spcPts val="0"/>
              </a:spcBef>
              <a:spcAft>
                <a:spcPts val="0"/>
              </a:spcAft>
              <a:buFont typeface="Symbol"/>
              <a:buChar char=""/>
            </a:pPr>
            <a:r>
              <a:rPr lang="en-US" sz="2800" dirty="0" smtClean="0">
                <a:latin typeface="Times New Roman"/>
                <a:ea typeface="Calibri"/>
                <a:cs typeface="Times New Roman"/>
              </a:rPr>
              <a:t>Carnegie’s principles encourages leaders to adopt democratic leadership theory through;</a:t>
            </a:r>
            <a:endParaRPr lang="en-US" sz="2400" dirty="0" smtClean="0">
              <a:latin typeface="Calibri"/>
              <a:ea typeface="Calibri"/>
              <a:cs typeface="Times New Roman"/>
            </a:endParaRPr>
          </a:p>
          <a:p>
            <a:pPr marL="800100" lvl="1" indent="-342900" algn="l">
              <a:lnSpc>
                <a:spcPct val="120000"/>
              </a:lnSpc>
              <a:spcBef>
                <a:spcPts val="0"/>
              </a:spcBef>
              <a:buFont typeface="Wingdings"/>
              <a:buChar char=""/>
            </a:pPr>
            <a:r>
              <a:rPr lang="en-US" dirty="0" smtClean="0">
                <a:latin typeface="Times New Roman"/>
                <a:ea typeface="Calibri"/>
                <a:cs typeface="Times New Roman"/>
              </a:rPr>
              <a:t>Being genuinely interested in other people’s interest</a:t>
            </a:r>
            <a:endParaRPr lang="en-US" sz="2200" dirty="0" smtClean="0">
              <a:latin typeface="Calibri"/>
              <a:ea typeface="Calibri"/>
              <a:cs typeface="Times New Roman"/>
            </a:endParaRPr>
          </a:p>
          <a:p>
            <a:pPr marL="800100" lvl="1" indent="-342900" algn="l">
              <a:lnSpc>
                <a:spcPct val="120000"/>
              </a:lnSpc>
              <a:spcBef>
                <a:spcPts val="0"/>
              </a:spcBef>
              <a:buFont typeface="Wingdings"/>
              <a:buChar char=""/>
            </a:pPr>
            <a:r>
              <a:rPr lang="en-US" dirty="0" smtClean="0">
                <a:latin typeface="Times New Roman"/>
                <a:ea typeface="Calibri"/>
                <a:cs typeface="Times New Roman"/>
              </a:rPr>
              <a:t>Making others feel important</a:t>
            </a:r>
            <a:endParaRPr lang="en-US" sz="2200" dirty="0" smtClean="0">
              <a:latin typeface="Calibri"/>
              <a:ea typeface="Calibri"/>
              <a:cs typeface="Times New Roman"/>
            </a:endParaRPr>
          </a:p>
          <a:p>
            <a:pPr marL="800100" lvl="1" indent="-342900" algn="l">
              <a:lnSpc>
                <a:spcPct val="120000"/>
              </a:lnSpc>
              <a:spcBef>
                <a:spcPts val="0"/>
              </a:spcBef>
              <a:buFont typeface="Wingdings"/>
              <a:buChar char=""/>
            </a:pPr>
            <a:r>
              <a:rPr lang="en-US" dirty="0" smtClean="0">
                <a:latin typeface="Times New Roman"/>
                <a:ea typeface="Calibri"/>
                <a:cs typeface="Times New Roman"/>
              </a:rPr>
              <a:t>Lets others feel their ideas are worthy</a:t>
            </a:r>
            <a:endParaRPr lang="en-US" sz="2200" dirty="0" smtClean="0">
              <a:latin typeface="Calibri"/>
              <a:ea typeface="Calibri"/>
              <a:cs typeface="Times New Roman"/>
            </a:endParaRPr>
          </a:p>
          <a:p>
            <a:pPr marL="800100" lvl="1" indent="-342900" algn="l">
              <a:lnSpc>
                <a:spcPct val="120000"/>
              </a:lnSpc>
              <a:spcBef>
                <a:spcPts val="0"/>
              </a:spcBef>
              <a:spcAft>
                <a:spcPts val="1000"/>
              </a:spcAft>
              <a:buFont typeface="Wingdings"/>
              <a:buChar char=""/>
            </a:pPr>
            <a:r>
              <a:rPr lang="en-US" dirty="0" smtClean="0">
                <a:latin typeface="Times New Roman"/>
                <a:ea typeface="Calibri"/>
                <a:cs typeface="Times New Roman"/>
              </a:rPr>
              <a:t>Letting other share their ideas and opinions</a:t>
            </a:r>
            <a:endParaRPr lang="en-US" sz="2200" dirty="0" smtClean="0">
              <a:latin typeface="Calibri"/>
              <a:ea typeface="Calibri"/>
              <a:cs typeface="Times New Roman"/>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7851648" cy="1828800"/>
          </a:xfrm>
        </p:spPr>
        <p:txBody>
          <a:bodyPr>
            <a:normAutofit fontScale="90000"/>
          </a:bodyPr>
          <a:lstStyle/>
          <a:p>
            <a:pPr algn="ctr"/>
            <a:r>
              <a:rPr lang="en-US" dirty="0" smtClean="0"/>
              <a:t>Servant Leadership Theory</a:t>
            </a:r>
            <a:br>
              <a:rPr lang="en-US" dirty="0" smtClean="0"/>
            </a:br>
            <a:endParaRPr lang="en-US" dirty="0"/>
          </a:p>
        </p:txBody>
      </p:sp>
      <p:sp>
        <p:nvSpPr>
          <p:cNvPr id="3" name="Subtitle 2"/>
          <p:cNvSpPr>
            <a:spLocks noGrp="1"/>
          </p:cNvSpPr>
          <p:nvPr>
            <p:ph type="subTitle" idx="1"/>
          </p:nvPr>
        </p:nvSpPr>
        <p:spPr>
          <a:xfrm>
            <a:off x="0" y="1295400"/>
            <a:ext cx="9144000" cy="5410200"/>
          </a:xfrm>
        </p:spPr>
        <p:txBody>
          <a:bodyPr>
            <a:normAutofit/>
          </a:bodyPr>
          <a:lstStyle/>
          <a:p>
            <a:pPr marL="342900" marR="0" lvl="0" indent="-342900" algn="l">
              <a:lnSpc>
                <a:spcPct val="110000"/>
              </a:lnSpc>
              <a:spcBef>
                <a:spcPts val="0"/>
              </a:spcBef>
              <a:spcAft>
                <a:spcPts val="0"/>
              </a:spcAft>
              <a:buFont typeface="Symbol"/>
              <a:buChar char=""/>
            </a:pPr>
            <a:r>
              <a:rPr lang="en-US" sz="2800" dirty="0" smtClean="0">
                <a:latin typeface="Times New Roman"/>
                <a:ea typeface="Calibri"/>
                <a:cs typeface="Times New Roman"/>
              </a:rPr>
              <a:t>Servant leadership theory focuses on a close interaction between the management and employees(Anderson,2018). </a:t>
            </a:r>
            <a:endParaRPr lang="en-US" sz="2400" dirty="0" smtClean="0">
              <a:latin typeface="Calibri"/>
              <a:ea typeface="Calibri"/>
              <a:cs typeface="Times New Roman"/>
            </a:endParaRPr>
          </a:p>
          <a:p>
            <a:pPr marL="342900" marR="0" lvl="0" indent="-342900" algn="l">
              <a:lnSpc>
                <a:spcPct val="110000"/>
              </a:lnSpc>
              <a:spcBef>
                <a:spcPts val="0"/>
              </a:spcBef>
              <a:spcAft>
                <a:spcPts val="0"/>
              </a:spcAft>
              <a:buFont typeface="Symbol"/>
              <a:buChar char=""/>
            </a:pPr>
            <a:r>
              <a:rPr lang="en-US" sz="2800" dirty="0" smtClean="0">
                <a:latin typeface="Times New Roman"/>
                <a:ea typeface="Calibri"/>
                <a:cs typeface="Times New Roman"/>
              </a:rPr>
              <a:t>The leadership argues that effective leaders are people’s servants through;</a:t>
            </a:r>
            <a:endParaRPr lang="en-US" sz="24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Collaboration</a:t>
            </a:r>
            <a:endParaRPr lang="en-US" sz="19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Trust</a:t>
            </a:r>
            <a:endParaRPr lang="en-US" sz="19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Empathy</a:t>
            </a:r>
            <a:endParaRPr lang="en-US" sz="19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Active listening</a:t>
            </a:r>
            <a:endParaRPr lang="en-US" sz="1900" dirty="0" smtClean="0">
              <a:latin typeface="Calibri"/>
              <a:ea typeface="Calibri"/>
              <a:cs typeface="Times New Roman"/>
            </a:endParaRPr>
          </a:p>
          <a:p>
            <a:pPr marL="342900" marR="0" lvl="0" indent="-342900" algn="l">
              <a:lnSpc>
                <a:spcPct val="110000"/>
              </a:lnSpc>
              <a:spcBef>
                <a:spcPts val="0"/>
              </a:spcBef>
              <a:spcAft>
                <a:spcPts val="0"/>
              </a:spcAft>
              <a:buFont typeface="Symbol"/>
              <a:buChar char=""/>
            </a:pPr>
            <a:r>
              <a:rPr lang="en-US" sz="2800" dirty="0" smtClean="0">
                <a:latin typeface="Times New Roman"/>
                <a:ea typeface="Calibri"/>
                <a:cs typeface="Times New Roman"/>
              </a:rPr>
              <a:t>According to Carnegie, to be a good leader, one needs to;</a:t>
            </a:r>
            <a:endParaRPr lang="en-US" sz="24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Be honest with employees and encouraging</a:t>
            </a:r>
            <a:endParaRPr lang="en-US" sz="19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Cultivate on a fine reputation to live up to</a:t>
            </a:r>
            <a:endParaRPr lang="en-US" sz="1900" dirty="0" smtClean="0">
              <a:latin typeface="Calibri"/>
              <a:ea typeface="Calibri"/>
              <a:cs typeface="Times New Roman"/>
            </a:endParaRPr>
          </a:p>
          <a:p>
            <a:pPr marL="1257300" lvl="2" indent="-342900" algn="l">
              <a:lnSpc>
                <a:spcPct val="110000"/>
              </a:lnSpc>
              <a:spcBef>
                <a:spcPts val="0"/>
              </a:spcBef>
              <a:buFont typeface="Wingdings"/>
              <a:buChar char=""/>
            </a:pPr>
            <a:r>
              <a:rPr lang="en-US" dirty="0" smtClean="0">
                <a:latin typeface="Times New Roman"/>
                <a:ea typeface="Calibri"/>
                <a:cs typeface="Times New Roman"/>
              </a:rPr>
              <a:t>Praise even the slightest improvement</a:t>
            </a:r>
            <a:endParaRPr lang="en-US" sz="1900" dirty="0" smtClean="0">
              <a:latin typeface="Calibri"/>
              <a:ea typeface="Calibri"/>
              <a:cs typeface="Times New Roman"/>
            </a:endParaRPr>
          </a:p>
          <a:p>
            <a:pPr marL="1257300" lvl="2" indent="-342900" algn="l">
              <a:lnSpc>
                <a:spcPct val="110000"/>
              </a:lnSpc>
              <a:spcBef>
                <a:spcPts val="0"/>
              </a:spcBef>
              <a:spcAft>
                <a:spcPts val="1000"/>
              </a:spcAft>
              <a:buFont typeface="Wingdings"/>
              <a:buChar char=""/>
            </a:pPr>
            <a:r>
              <a:rPr lang="en-US" dirty="0" smtClean="0">
                <a:latin typeface="Times New Roman"/>
                <a:ea typeface="Calibri"/>
                <a:cs typeface="Times New Roman"/>
              </a:rPr>
              <a:t>Call attention to mistakes indirectly not by attacking others</a:t>
            </a:r>
            <a:endParaRPr lang="en-US" sz="1900" dirty="0" smtClean="0">
              <a:latin typeface="Calibri"/>
              <a:ea typeface="Calibri"/>
              <a:cs typeface="Times New Roman"/>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0"/>
            <a:ext cx="7851648" cy="1447800"/>
          </a:xfrm>
        </p:spPr>
        <p:txBody>
          <a:bodyPr/>
          <a:lstStyle/>
          <a:p>
            <a:pPr algn="ctr"/>
            <a:r>
              <a:rPr lang="en-US" dirty="0" smtClean="0"/>
              <a:t>Application to Nursing </a:t>
            </a:r>
            <a:endParaRPr lang="en-US" dirty="0"/>
          </a:p>
        </p:txBody>
      </p:sp>
      <p:sp>
        <p:nvSpPr>
          <p:cNvPr id="3" name="Subtitle 2"/>
          <p:cNvSpPr>
            <a:spLocks noGrp="1"/>
          </p:cNvSpPr>
          <p:nvPr>
            <p:ph type="subTitle" idx="1"/>
          </p:nvPr>
        </p:nvSpPr>
        <p:spPr>
          <a:xfrm>
            <a:off x="0" y="1524000"/>
            <a:ext cx="8915400" cy="5334000"/>
          </a:xfrm>
        </p:spPr>
        <p:txBody>
          <a:bodyPr>
            <a:normAutofit fontScale="92500" lnSpcReduction="10000"/>
          </a:bodyPr>
          <a:lstStyle/>
          <a:p>
            <a:pPr marL="342900" marR="0" lvl="0" indent="-342900" algn="l">
              <a:lnSpc>
                <a:spcPct val="110000"/>
              </a:lnSpc>
              <a:spcBef>
                <a:spcPts val="0"/>
              </a:spcBef>
              <a:spcAft>
                <a:spcPts val="1500"/>
              </a:spcAft>
              <a:buFont typeface="Symbol"/>
              <a:buChar char=""/>
            </a:pPr>
            <a:r>
              <a:rPr lang="en-US" sz="2800" dirty="0" smtClean="0">
                <a:latin typeface="Times New Roman"/>
                <a:ea typeface="Times New Roman"/>
              </a:rPr>
              <a:t>Nursing practice is about health promotion, illness prevention and health restoration. </a:t>
            </a:r>
            <a:endParaRPr lang="en-US" sz="4800" b="1" dirty="0" smtClean="0">
              <a:latin typeface="Times New Roman"/>
              <a:ea typeface="Times New Roman"/>
            </a:endParaRPr>
          </a:p>
          <a:p>
            <a:pPr marL="342900" marR="0" lvl="0" indent="-342900" algn="l">
              <a:lnSpc>
                <a:spcPct val="110000"/>
              </a:lnSpc>
              <a:spcBef>
                <a:spcPts val="0"/>
              </a:spcBef>
              <a:spcAft>
                <a:spcPts val="1500"/>
              </a:spcAft>
              <a:buFont typeface="Symbol"/>
              <a:buChar char=""/>
            </a:pPr>
            <a:r>
              <a:rPr lang="en-US" sz="2800" dirty="0" smtClean="0">
                <a:latin typeface="Times New Roman"/>
                <a:ea typeface="Times New Roman"/>
              </a:rPr>
              <a:t>Caring is the basic responsibility of every nurse</a:t>
            </a:r>
            <a:endParaRPr lang="en-US" sz="4800" b="1" dirty="0" smtClean="0">
              <a:latin typeface="Times New Roman"/>
              <a:ea typeface="Times New Roman"/>
            </a:endParaRPr>
          </a:p>
          <a:p>
            <a:pPr marL="342900" marR="0" lvl="0" indent="-342900" algn="l">
              <a:lnSpc>
                <a:spcPct val="110000"/>
              </a:lnSpc>
              <a:spcBef>
                <a:spcPts val="0"/>
              </a:spcBef>
              <a:spcAft>
                <a:spcPts val="1500"/>
              </a:spcAft>
              <a:buFont typeface="Symbol"/>
              <a:buChar char=""/>
            </a:pPr>
            <a:r>
              <a:rPr lang="en-US" sz="2800" dirty="0" smtClean="0">
                <a:latin typeface="Times New Roman"/>
                <a:ea typeface="Times New Roman"/>
              </a:rPr>
              <a:t>Nurses should focus on the physical and mental health of a patient (Reynolds, 2020).</a:t>
            </a:r>
            <a:endParaRPr lang="en-US" sz="4800" b="1" dirty="0" smtClean="0">
              <a:latin typeface="Times New Roman"/>
              <a:ea typeface="Times New Roman"/>
            </a:endParaRPr>
          </a:p>
          <a:p>
            <a:pPr marL="342900" marR="0" lvl="0" indent="-342900" algn="l">
              <a:lnSpc>
                <a:spcPct val="110000"/>
              </a:lnSpc>
              <a:spcBef>
                <a:spcPts val="0"/>
              </a:spcBef>
              <a:spcAft>
                <a:spcPts val="1500"/>
              </a:spcAft>
              <a:buFont typeface="Symbol"/>
              <a:buChar char=""/>
            </a:pPr>
            <a:r>
              <a:rPr lang="en-US" sz="2800" dirty="0" smtClean="0">
                <a:latin typeface="Times New Roman"/>
                <a:ea typeface="Times New Roman"/>
              </a:rPr>
              <a:t>According to Dale Carnegie, a nurse;</a:t>
            </a:r>
            <a:endParaRPr lang="en-US" sz="48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Should not to condemn, criticize or complain about a patient</a:t>
            </a:r>
            <a:endParaRPr lang="en-US" sz="46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Remain genuine with patients, smile and always listen to them</a:t>
            </a:r>
            <a:endParaRPr lang="en-US" sz="46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Always remember name of patients when addressing to them as it helps a patient feel comfortable </a:t>
            </a:r>
            <a:endParaRPr lang="en-US" sz="4600" b="1" dirty="0" smtClean="0">
              <a:latin typeface="Times New Roman"/>
              <a:ea typeface="Times New Roman"/>
            </a:endParaRPr>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7851648" cy="1371600"/>
          </a:xfrm>
        </p:spPr>
        <p:txBody>
          <a:bodyPr/>
          <a:lstStyle/>
          <a:p>
            <a:pPr algn="ctr"/>
            <a:r>
              <a:rPr lang="en-US" dirty="0" smtClean="0"/>
              <a:t>Cont’</a:t>
            </a:r>
            <a:endParaRPr lang="en-US" dirty="0"/>
          </a:p>
        </p:txBody>
      </p:sp>
      <p:sp>
        <p:nvSpPr>
          <p:cNvPr id="3" name="Subtitle 2"/>
          <p:cNvSpPr>
            <a:spLocks noGrp="1"/>
          </p:cNvSpPr>
          <p:nvPr>
            <p:ph type="subTitle" idx="1"/>
          </p:nvPr>
        </p:nvSpPr>
        <p:spPr>
          <a:xfrm>
            <a:off x="0" y="1219200"/>
            <a:ext cx="8915400" cy="5410200"/>
          </a:xfrm>
        </p:spPr>
        <p:txBody>
          <a:bodyPr>
            <a:normAutofit fontScale="77500" lnSpcReduction="20000"/>
          </a:bodyPr>
          <a:lstStyle/>
          <a:p>
            <a:pPr marL="342900" marR="0" lvl="0" indent="-342900" algn="l">
              <a:lnSpc>
                <a:spcPct val="120000"/>
              </a:lnSpc>
              <a:spcBef>
                <a:spcPts val="0"/>
              </a:spcBef>
              <a:spcAft>
                <a:spcPts val="1500"/>
              </a:spcAft>
              <a:buFont typeface="Symbol"/>
              <a:buChar char=""/>
            </a:pPr>
            <a:r>
              <a:rPr lang="en-US" sz="2800" dirty="0" smtClean="0">
                <a:latin typeface="Times New Roman"/>
                <a:ea typeface="Times New Roman"/>
              </a:rPr>
              <a:t>Through the </a:t>
            </a:r>
            <a:r>
              <a:rPr lang="en-US" sz="2400" dirty="0" smtClean="0"/>
              <a:t>Carnegie book </a:t>
            </a:r>
            <a:r>
              <a:rPr lang="en-US" sz="2800" dirty="0" smtClean="0">
                <a:latin typeface="Times New Roman"/>
                <a:ea typeface="Times New Roman"/>
              </a:rPr>
              <a:t>nurse </a:t>
            </a:r>
            <a:r>
              <a:rPr lang="en-US" sz="2800" dirty="0" smtClean="0">
                <a:latin typeface="Times New Roman"/>
                <a:ea typeface="Times New Roman"/>
              </a:rPr>
              <a:t>understand the importance of different leadership qualities like;</a:t>
            </a:r>
            <a:endParaRPr lang="en-US" sz="4800" b="1" dirty="0" smtClean="0">
              <a:latin typeface="Times New Roman"/>
              <a:ea typeface="Times New Roman"/>
            </a:endParaRPr>
          </a:p>
          <a:p>
            <a:pPr marL="800100" lvl="1" indent="-342900" algn="l">
              <a:lnSpc>
                <a:spcPct val="120000"/>
              </a:lnSpc>
              <a:spcBef>
                <a:spcPts val="0"/>
              </a:spcBef>
              <a:spcAft>
                <a:spcPts val="1500"/>
              </a:spcAft>
              <a:buFont typeface="Wingdings"/>
              <a:buChar char=""/>
            </a:pPr>
            <a:r>
              <a:rPr lang="en-US" dirty="0" smtClean="0">
                <a:latin typeface="Times New Roman"/>
                <a:ea typeface="Times New Roman"/>
              </a:rPr>
              <a:t>Empathy- a nurse understands how best to relate with patients, honor their medication decisions and act in a friendly way (Reynolds, 2020). </a:t>
            </a:r>
            <a:endParaRPr lang="en-US" sz="4600" b="1" dirty="0" smtClean="0">
              <a:latin typeface="Times New Roman"/>
              <a:ea typeface="Times New Roman"/>
            </a:endParaRPr>
          </a:p>
          <a:p>
            <a:pPr marL="800100" lvl="1" indent="-342900" algn="l">
              <a:lnSpc>
                <a:spcPct val="120000"/>
              </a:lnSpc>
              <a:spcBef>
                <a:spcPts val="0"/>
              </a:spcBef>
              <a:spcAft>
                <a:spcPts val="1500"/>
              </a:spcAft>
              <a:buFont typeface="Wingdings"/>
              <a:buChar char=""/>
            </a:pPr>
            <a:r>
              <a:rPr lang="en-US" dirty="0" smtClean="0">
                <a:latin typeface="Times New Roman"/>
                <a:ea typeface="Times New Roman"/>
              </a:rPr>
              <a:t>Respect- In nursing, respect is paramount. </a:t>
            </a:r>
            <a:endParaRPr lang="en-US" sz="4600" b="1" dirty="0" smtClean="0">
              <a:latin typeface="Times New Roman"/>
              <a:ea typeface="Times New Roman"/>
            </a:endParaRPr>
          </a:p>
          <a:p>
            <a:pPr marL="1257300" lvl="2" indent="-342900" algn="l">
              <a:lnSpc>
                <a:spcPct val="120000"/>
              </a:lnSpc>
              <a:spcBef>
                <a:spcPts val="0"/>
              </a:spcBef>
              <a:spcAft>
                <a:spcPts val="1500"/>
              </a:spcAft>
              <a:buFont typeface="Wingdings"/>
              <a:buChar char=""/>
            </a:pPr>
            <a:r>
              <a:rPr lang="en-US" dirty="0" smtClean="0">
                <a:latin typeface="Times New Roman"/>
                <a:ea typeface="Times New Roman"/>
              </a:rPr>
              <a:t>A nurse needs to show respect to patients, families and organizational staff members.</a:t>
            </a:r>
            <a:endParaRPr lang="en-US" sz="4300" b="1" dirty="0" smtClean="0">
              <a:latin typeface="Times New Roman"/>
              <a:ea typeface="Times New Roman"/>
            </a:endParaRPr>
          </a:p>
          <a:p>
            <a:pPr marL="800100" lvl="1" indent="-342900" algn="l">
              <a:lnSpc>
                <a:spcPct val="120000"/>
              </a:lnSpc>
              <a:spcBef>
                <a:spcPts val="0"/>
              </a:spcBef>
              <a:spcAft>
                <a:spcPts val="1500"/>
              </a:spcAft>
              <a:buFont typeface="Wingdings"/>
              <a:buChar char=""/>
            </a:pPr>
            <a:r>
              <a:rPr lang="en-US" dirty="0" smtClean="0">
                <a:latin typeface="Times New Roman"/>
                <a:ea typeface="Times New Roman"/>
              </a:rPr>
              <a:t>Self-awareness- owning mistakes before criticizing others is essential in nursing. </a:t>
            </a:r>
            <a:endParaRPr lang="en-US" sz="4600" b="1" dirty="0" smtClean="0">
              <a:latin typeface="Times New Roman"/>
              <a:ea typeface="Times New Roman"/>
            </a:endParaRPr>
          </a:p>
          <a:p>
            <a:pPr marL="1257300" lvl="2" indent="-342900" algn="l">
              <a:lnSpc>
                <a:spcPct val="120000"/>
              </a:lnSpc>
              <a:spcBef>
                <a:spcPts val="0"/>
              </a:spcBef>
              <a:spcAft>
                <a:spcPts val="1500"/>
              </a:spcAft>
              <a:buFont typeface="Wingdings"/>
              <a:buChar char=""/>
            </a:pPr>
            <a:r>
              <a:rPr lang="en-US" dirty="0" smtClean="0">
                <a:latin typeface="Times New Roman"/>
                <a:ea typeface="Times New Roman"/>
              </a:rPr>
              <a:t>Carnegie advocates for addressing other people’s issues politely.</a:t>
            </a:r>
            <a:endParaRPr lang="en-US" sz="4300" b="1" dirty="0" smtClean="0">
              <a:latin typeface="Times New Roman"/>
              <a:ea typeface="Times New Roman"/>
            </a:endParaRPr>
          </a:p>
          <a:p>
            <a:pPr marL="800100" lvl="1" indent="-342900" algn="l">
              <a:lnSpc>
                <a:spcPct val="120000"/>
              </a:lnSpc>
              <a:spcBef>
                <a:spcPts val="0"/>
              </a:spcBef>
              <a:spcAft>
                <a:spcPts val="1500"/>
              </a:spcAft>
              <a:buFont typeface="Wingdings"/>
              <a:buChar char=""/>
            </a:pPr>
            <a:r>
              <a:rPr lang="en-US" dirty="0" smtClean="0">
                <a:latin typeface="Times New Roman"/>
                <a:ea typeface="Times New Roman"/>
              </a:rPr>
              <a:t>Democracy- Nursing codes of ethics states that a nurse should not go against a patient’s decision (Reynolds, 2020).</a:t>
            </a:r>
            <a:endParaRPr lang="en-US" sz="4600" b="1" dirty="0" smtClean="0">
              <a:latin typeface="Times New Roman"/>
              <a:ea typeface="Times New Roman"/>
            </a:endParaRPr>
          </a:p>
          <a:p>
            <a:pPr marL="1257300" lvl="2" indent="-342900" algn="l">
              <a:lnSpc>
                <a:spcPct val="120000"/>
              </a:lnSpc>
              <a:spcBef>
                <a:spcPts val="0"/>
              </a:spcBef>
              <a:spcAft>
                <a:spcPts val="1500"/>
              </a:spcAft>
              <a:buFont typeface="Wingdings"/>
              <a:buChar char=""/>
            </a:pPr>
            <a:r>
              <a:rPr lang="en-US" dirty="0" smtClean="0">
                <a:latin typeface="Times New Roman"/>
                <a:ea typeface="Times New Roman"/>
              </a:rPr>
              <a:t>A patient has a right to decide what he or she prefers. </a:t>
            </a:r>
            <a:endParaRPr lang="en-US" sz="4300" b="1" dirty="0" smtClean="0">
              <a:latin typeface="Times New Roman"/>
              <a:ea typeface="Times New Roman"/>
            </a:endParaRPr>
          </a:p>
          <a:p>
            <a:pPr marL="1257300" lvl="2" indent="-342900" algn="l">
              <a:lnSpc>
                <a:spcPct val="120000"/>
              </a:lnSpc>
              <a:spcBef>
                <a:spcPts val="0"/>
              </a:spcBef>
              <a:spcAft>
                <a:spcPts val="1500"/>
              </a:spcAft>
              <a:buFont typeface="Wingdings"/>
              <a:buChar char=""/>
            </a:pPr>
            <a:r>
              <a:rPr lang="en-US" dirty="0" smtClean="0">
                <a:latin typeface="Times New Roman"/>
                <a:ea typeface="Times New Roman"/>
              </a:rPr>
              <a:t>A nurse should respect patients’ opinions at all time.   </a:t>
            </a:r>
            <a:endParaRPr lang="en-US" sz="4300" b="1" dirty="0">
              <a:latin typeface="Times New Roman"/>
              <a:ea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851648" cy="990600"/>
          </a:xfrm>
        </p:spPr>
        <p:txBody>
          <a:bodyPr/>
          <a:lstStyle/>
          <a:p>
            <a:pPr algn="ctr"/>
            <a:r>
              <a:rPr lang="en-US" dirty="0" smtClean="0"/>
              <a:t>Implications to Nursing </a:t>
            </a:r>
            <a:endParaRPr lang="en-US" dirty="0"/>
          </a:p>
        </p:txBody>
      </p:sp>
      <p:sp>
        <p:nvSpPr>
          <p:cNvPr id="3" name="Subtitle 2"/>
          <p:cNvSpPr>
            <a:spLocks noGrp="1"/>
          </p:cNvSpPr>
          <p:nvPr>
            <p:ph type="subTitle" idx="1"/>
          </p:nvPr>
        </p:nvSpPr>
        <p:spPr>
          <a:xfrm>
            <a:off x="0" y="1219200"/>
            <a:ext cx="8915400" cy="5334000"/>
          </a:xfrm>
        </p:spPr>
        <p:txBody>
          <a:bodyPr>
            <a:normAutofit fontScale="92500" lnSpcReduction="20000"/>
          </a:bodyPr>
          <a:lstStyle/>
          <a:p>
            <a:pPr marL="342900" marR="0" lvl="0" indent="-342900" algn="l">
              <a:lnSpc>
                <a:spcPct val="110000"/>
              </a:lnSpc>
              <a:spcBef>
                <a:spcPts val="0"/>
              </a:spcBef>
              <a:spcAft>
                <a:spcPts val="1500"/>
              </a:spcAft>
              <a:buFont typeface="Symbol"/>
              <a:buChar char=""/>
            </a:pPr>
            <a:r>
              <a:rPr lang="en-US" sz="2800" dirty="0" smtClean="0"/>
              <a:t>Carnegie’s book </a:t>
            </a:r>
            <a:r>
              <a:rPr lang="en-US" sz="2800" dirty="0" smtClean="0">
                <a:latin typeface="Times New Roman"/>
                <a:ea typeface="Times New Roman"/>
              </a:rPr>
              <a:t>promotes </a:t>
            </a:r>
            <a:r>
              <a:rPr lang="en-US" sz="2800" dirty="0" smtClean="0">
                <a:latin typeface="Times New Roman"/>
                <a:ea typeface="Times New Roman"/>
              </a:rPr>
              <a:t>an individual-centered approach to influencing others</a:t>
            </a:r>
            <a:endParaRPr lang="en-US" sz="48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Application of it in healthcare can help reduce a sense of beleaguering and promoting performance. </a:t>
            </a:r>
            <a:endParaRPr lang="en-US" sz="46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Creates a comfortable working environment holding onto nursing working ethics, organizational values and promoting democracy (Reynolds, 2020)</a:t>
            </a:r>
            <a:endParaRPr lang="en-US" sz="46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Promotes team work among the nursing body</a:t>
            </a:r>
            <a:endParaRPr lang="en-US" sz="46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Can foster a good nurse-patient relationship considering that the patient’s rights are respected</a:t>
            </a:r>
            <a:endParaRPr lang="en-US" sz="4600" b="1" dirty="0" smtClean="0">
              <a:latin typeface="Times New Roman"/>
              <a:ea typeface="Times New Roman"/>
            </a:endParaRPr>
          </a:p>
          <a:p>
            <a:pPr marL="800100" lvl="1" indent="-342900" algn="l">
              <a:lnSpc>
                <a:spcPct val="110000"/>
              </a:lnSpc>
              <a:spcBef>
                <a:spcPts val="0"/>
              </a:spcBef>
              <a:spcAft>
                <a:spcPts val="1500"/>
              </a:spcAft>
              <a:buFont typeface="Wingdings"/>
              <a:buChar char=""/>
            </a:pPr>
            <a:r>
              <a:rPr lang="en-US" dirty="0" smtClean="0">
                <a:latin typeface="Times New Roman"/>
                <a:ea typeface="Times New Roman"/>
              </a:rPr>
              <a:t>Promotes a great passion and vision for the nursing profession </a:t>
            </a:r>
            <a:endParaRPr lang="en-US" sz="4600" b="1" dirty="0" smtClean="0">
              <a:latin typeface="Times New Roman"/>
              <a:ea typeface="Times New Roman"/>
            </a:endParaRPr>
          </a:p>
          <a:p>
            <a:pPr marR="0">
              <a:lnSpc>
                <a:spcPct val="115000"/>
              </a:lnSpc>
              <a:spcBef>
                <a:spcPts val="0"/>
              </a:spcBef>
              <a:spcAft>
                <a:spcPts val="1000"/>
              </a:spcAft>
            </a:pPr>
            <a:r>
              <a:rPr lang="en-US" sz="2800" dirty="0" smtClean="0">
                <a:solidFill>
                  <a:srgbClr val="222222"/>
                </a:solidFill>
                <a:latin typeface="Times New Roman"/>
                <a:ea typeface="Calibri"/>
                <a:cs typeface="Times New Roman"/>
              </a:rPr>
              <a:t> </a:t>
            </a:r>
            <a:endParaRPr lang="en-US" sz="2400" dirty="0" smtClean="0">
              <a:latin typeface="Calibri"/>
              <a:ea typeface="Calibri"/>
              <a:cs typeface="Times New Roman"/>
            </a:endParaRPr>
          </a:p>
          <a:p>
            <a:pPr algn="l"/>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0"/>
            <a:ext cx="7851648" cy="914400"/>
          </a:xfrm>
        </p:spPr>
        <p:txBody>
          <a:bodyPr>
            <a:normAutofit/>
          </a:bodyPr>
          <a:lstStyle/>
          <a:p>
            <a:pPr algn="ctr"/>
            <a:r>
              <a:rPr lang="en-US" dirty="0" smtClean="0"/>
              <a:t>Conclusion </a:t>
            </a:r>
            <a:endParaRPr lang="en-US" dirty="0"/>
          </a:p>
        </p:txBody>
      </p:sp>
      <p:sp>
        <p:nvSpPr>
          <p:cNvPr id="3" name="Subtitle 2"/>
          <p:cNvSpPr>
            <a:spLocks noGrp="1"/>
          </p:cNvSpPr>
          <p:nvPr>
            <p:ph type="subTitle" idx="1"/>
          </p:nvPr>
        </p:nvSpPr>
        <p:spPr>
          <a:xfrm>
            <a:off x="228600" y="1143000"/>
            <a:ext cx="8458200" cy="5410200"/>
          </a:xfrm>
        </p:spPr>
        <p:txBody>
          <a:bodyPr>
            <a:normAutofit fontScale="92500" lnSpcReduction="10000"/>
          </a:bodyPr>
          <a:lstStyle/>
          <a:p>
            <a:pPr marL="342900" marR="0" lvl="0" indent="-342900" algn="l">
              <a:lnSpc>
                <a:spcPct val="115000"/>
              </a:lnSpc>
              <a:spcBef>
                <a:spcPts val="0"/>
              </a:spcBef>
              <a:spcAft>
                <a:spcPts val="0"/>
              </a:spcAft>
              <a:buFont typeface="Symbol"/>
              <a:buChar char=""/>
            </a:pPr>
            <a:r>
              <a:rPr lang="en-US" sz="2800" dirty="0" smtClean="0">
                <a:latin typeface="Times New Roman"/>
                <a:ea typeface="Calibri"/>
                <a:cs typeface="Times New Roman"/>
              </a:rPr>
              <a:t>In conclusion, </a:t>
            </a:r>
            <a:r>
              <a:rPr lang="en-US" sz="2800" dirty="0" err="1" smtClean="0">
                <a:latin typeface="Times New Roman"/>
                <a:ea typeface="Calibri"/>
                <a:cs typeface="Times New Roman"/>
              </a:rPr>
              <a:t>Cornegie</a:t>
            </a:r>
            <a:r>
              <a:rPr lang="en-US" sz="2800" dirty="0" smtClean="0">
                <a:latin typeface="Times New Roman"/>
                <a:ea typeface="Calibri"/>
                <a:cs typeface="Times New Roman"/>
              </a:rPr>
              <a:t> advocates for proper handling of employees.</a:t>
            </a:r>
            <a:endParaRPr lang="en-US" sz="2400" dirty="0" smtClean="0">
              <a:latin typeface="Calibri"/>
              <a:ea typeface="Calibri"/>
              <a:cs typeface="Times New Roman"/>
            </a:endParaRPr>
          </a:p>
          <a:p>
            <a:pPr marL="342900" marR="0" lvl="0" indent="-342900" algn="l">
              <a:lnSpc>
                <a:spcPct val="115000"/>
              </a:lnSpc>
              <a:spcBef>
                <a:spcPts val="0"/>
              </a:spcBef>
              <a:spcAft>
                <a:spcPts val="0"/>
              </a:spcAft>
              <a:buFont typeface="Symbol"/>
              <a:buChar char=""/>
            </a:pPr>
            <a:r>
              <a:rPr lang="en-US" sz="2800" dirty="0" smtClean="0">
                <a:latin typeface="Times New Roman"/>
                <a:ea typeface="Calibri"/>
                <a:cs typeface="Times New Roman"/>
              </a:rPr>
              <a:t>He believes that a good relationship is created through honesty, love, and sincerity</a:t>
            </a:r>
            <a:endParaRPr lang="en-US" sz="2400" dirty="0" smtClean="0">
              <a:latin typeface="Calibri"/>
              <a:ea typeface="Calibri"/>
              <a:cs typeface="Times New Roman"/>
            </a:endParaRPr>
          </a:p>
          <a:p>
            <a:pPr marL="342900" marR="0" lvl="0" indent="-342900" algn="l">
              <a:lnSpc>
                <a:spcPct val="115000"/>
              </a:lnSpc>
              <a:spcBef>
                <a:spcPts val="0"/>
              </a:spcBef>
              <a:spcAft>
                <a:spcPts val="0"/>
              </a:spcAft>
              <a:buFont typeface="Symbol"/>
              <a:buChar char=""/>
            </a:pPr>
            <a:r>
              <a:rPr lang="en-US" sz="2800" dirty="0" smtClean="0">
                <a:latin typeface="Times New Roman"/>
                <a:ea typeface="Calibri"/>
                <a:cs typeface="Times New Roman"/>
              </a:rPr>
              <a:t>Treating someone with respect helps to create a bond and trust</a:t>
            </a:r>
            <a:endParaRPr lang="en-US" sz="2400" dirty="0" smtClean="0">
              <a:latin typeface="Calibri"/>
              <a:ea typeface="Calibri"/>
              <a:cs typeface="Times New Roman"/>
            </a:endParaRPr>
          </a:p>
          <a:p>
            <a:pPr marL="342900" marR="0" lvl="0" indent="-342900" algn="l">
              <a:lnSpc>
                <a:spcPct val="115000"/>
              </a:lnSpc>
              <a:spcBef>
                <a:spcPts val="0"/>
              </a:spcBef>
              <a:spcAft>
                <a:spcPts val="0"/>
              </a:spcAft>
              <a:buFont typeface="Symbol"/>
              <a:buChar char=""/>
            </a:pPr>
            <a:r>
              <a:rPr lang="en-US" sz="2800" dirty="0" smtClean="0">
                <a:latin typeface="Times New Roman"/>
                <a:ea typeface="Calibri"/>
                <a:cs typeface="Times New Roman"/>
              </a:rPr>
              <a:t>A leader needs to always appreciate the efforts of others, never judge them and ready to improve their skills</a:t>
            </a:r>
            <a:endParaRPr lang="en-US" sz="2400" dirty="0" smtClean="0">
              <a:latin typeface="Calibri"/>
              <a:ea typeface="Calibri"/>
              <a:cs typeface="Times New Roman"/>
            </a:endParaRPr>
          </a:p>
          <a:p>
            <a:pPr marL="342900" marR="0" lvl="0" indent="-342900" algn="l">
              <a:lnSpc>
                <a:spcPct val="115000"/>
              </a:lnSpc>
              <a:spcBef>
                <a:spcPts val="0"/>
              </a:spcBef>
              <a:spcAft>
                <a:spcPts val="0"/>
              </a:spcAft>
              <a:buFont typeface="Symbol"/>
              <a:buChar char=""/>
            </a:pPr>
            <a:r>
              <a:rPr lang="en-US" sz="2800" dirty="0" err="1" smtClean="0">
                <a:latin typeface="Times New Roman"/>
                <a:ea typeface="Calibri"/>
                <a:cs typeface="Times New Roman"/>
              </a:rPr>
              <a:t>Cornegie’s</a:t>
            </a:r>
            <a:r>
              <a:rPr lang="en-US" sz="2800" dirty="0" smtClean="0">
                <a:latin typeface="Times New Roman"/>
                <a:ea typeface="Calibri"/>
                <a:cs typeface="Times New Roman"/>
              </a:rPr>
              <a:t> principles can be related to transformational, situational, democratic and servant leadership theory. </a:t>
            </a:r>
            <a:endParaRPr lang="en-US" sz="2400" dirty="0" smtClean="0">
              <a:latin typeface="Calibri"/>
              <a:ea typeface="Calibri"/>
              <a:cs typeface="Times New Roman"/>
            </a:endParaRPr>
          </a:p>
          <a:p>
            <a:pPr marL="342900" marR="0" lvl="0" indent="-342900" algn="l">
              <a:lnSpc>
                <a:spcPct val="115000"/>
              </a:lnSpc>
              <a:spcBef>
                <a:spcPts val="0"/>
              </a:spcBef>
              <a:spcAft>
                <a:spcPts val="1000"/>
              </a:spcAft>
              <a:buFont typeface="Symbol"/>
              <a:buChar char=""/>
            </a:pPr>
            <a:r>
              <a:rPr lang="en-US" sz="2800" dirty="0" smtClean="0">
                <a:latin typeface="Times New Roman"/>
                <a:ea typeface="Calibri"/>
                <a:cs typeface="Times New Roman"/>
              </a:rPr>
              <a:t>It is applicable and beneficial to nursing profession by promoting nursing skills and relationship with patients</a:t>
            </a:r>
            <a:endParaRPr lang="en-US" sz="2400" dirty="0" smtClean="0">
              <a:latin typeface="Calibri"/>
              <a:ea typeface="Calibri"/>
              <a:cs typeface="Times New Roman"/>
            </a:endParaRPr>
          </a:p>
          <a:p>
            <a:pPr algn="l"/>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7851648" cy="1219200"/>
          </a:xfrm>
        </p:spPr>
        <p:txBody>
          <a:bodyPr/>
          <a:lstStyle/>
          <a:p>
            <a:pPr algn="ctr"/>
            <a:r>
              <a:rPr lang="en-US" dirty="0" smtClean="0"/>
              <a:t>References </a:t>
            </a:r>
            <a:endParaRPr lang="en-US" dirty="0"/>
          </a:p>
        </p:txBody>
      </p:sp>
      <p:sp>
        <p:nvSpPr>
          <p:cNvPr id="3" name="Subtitle 2"/>
          <p:cNvSpPr>
            <a:spLocks noGrp="1"/>
          </p:cNvSpPr>
          <p:nvPr>
            <p:ph type="subTitle" idx="1"/>
          </p:nvPr>
        </p:nvSpPr>
        <p:spPr>
          <a:xfrm>
            <a:off x="228600" y="1524000"/>
            <a:ext cx="8763000" cy="5105400"/>
          </a:xfrm>
        </p:spPr>
        <p:txBody>
          <a:bodyPr/>
          <a:lstStyle/>
          <a:p>
            <a:pPr algn="l"/>
            <a:r>
              <a:rPr lang="en-US" dirty="0" smtClean="0"/>
              <a:t>Reynolds, S. S. (2021). How to win friends and influence people—as a nursing leader. </a:t>
            </a:r>
            <a:r>
              <a:rPr lang="en-US" i="1" dirty="0" smtClean="0"/>
              <a:t>Nurse Leader</a:t>
            </a:r>
            <a:r>
              <a:rPr lang="en-US" dirty="0" smtClean="0"/>
              <a:t>, </a:t>
            </a:r>
            <a:r>
              <a:rPr lang="en-US" i="1" dirty="0" smtClean="0"/>
              <a:t>19</a:t>
            </a:r>
            <a:r>
              <a:rPr lang="en-US" dirty="0" smtClean="0"/>
              <a:t>(1), 87-89.</a:t>
            </a:r>
          </a:p>
          <a:p>
            <a:pPr algn="l"/>
            <a:r>
              <a:rPr lang="en-US" dirty="0" smtClean="0"/>
              <a:t>Carnegie, D. (2019). </a:t>
            </a:r>
            <a:r>
              <a:rPr lang="en-US" i="1" dirty="0" smtClean="0"/>
              <a:t>How to Win Friends and Influence</a:t>
            </a:r>
            <a:r>
              <a:rPr lang="en-US" dirty="0" smtClean="0"/>
              <a:t>. </a:t>
            </a:r>
            <a:r>
              <a:rPr lang="en-US" dirty="0" err="1" smtClean="0"/>
              <a:t>Jaico</a:t>
            </a:r>
            <a:r>
              <a:rPr lang="en-US" dirty="0" smtClean="0"/>
              <a:t> Publishing House.</a:t>
            </a:r>
          </a:p>
          <a:p>
            <a:pPr algn="l"/>
            <a:r>
              <a:rPr lang="en-US" dirty="0" smtClean="0"/>
              <a:t>Andersen, J. A. (2018). Servant leadership and transformational leadership: From comparisons to farewells. </a:t>
            </a:r>
            <a:r>
              <a:rPr lang="en-US" i="1" dirty="0" smtClean="0"/>
              <a:t>Leadership &amp; Organization Development Journal</a:t>
            </a:r>
            <a:r>
              <a:rPr lang="en-US" dirty="0" smtClean="0"/>
              <a:t>.</a:t>
            </a:r>
          </a:p>
          <a:p>
            <a:pPr algn="l"/>
            <a:r>
              <a:rPr lang="en-US" dirty="0" err="1" smtClean="0"/>
              <a:t>Wuryani</a:t>
            </a:r>
            <a:r>
              <a:rPr lang="en-US" dirty="0" smtClean="0"/>
              <a:t>, E., </a:t>
            </a:r>
            <a:r>
              <a:rPr lang="en-US" dirty="0" err="1" smtClean="0"/>
              <a:t>Rodlib</a:t>
            </a:r>
            <a:r>
              <a:rPr lang="en-US" dirty="0" smtClean="0"/>
              <a:t>, A., </a:t>
            </a:r>
            <a:r>
              <a:rPr lang="en-US" dirty="0" err="1" smtClean="0"/>
              <a:t>Sutarsib</a:t>
            </a:r>
            <a:r>
              <a:rPr lang="en-US" dirty="0" smtClean="0"/>
              <a:t>, S., </a:t>
            </a:r>
            <a:r>
              <a:rPr lang="en-US" dirty="0" err="1" smtClean="0"/>
              <a:t>Dewib</a:t>
            </a:r>
            <a:r>
              <a:rPr lang="en-US" dirty="0" smtClean="0"/>
              <a:t>, N., &amp; </a:t>
            </a:r>
            <a:r>
              <a:rPr lang="en-US" dirty="0" err="1" smtClean="0"/>
              <a:t>Arifb</a:t>
            </a:r>
            <a:r>
              <a:rPr lang="en-US" dirty="0" smtClean="0"/>
              <a:t>, D. (2021). Analysis of decision support system on situational leadership styles on work motivation and employee performance. </a:t>
            </a:r>
            <a:r>
              <a:rPr lang="en-US" i="1" dirty="0" smtClean="0"/>
              <a:t>Management Science Letters</a:t>
            </a:r>
            <a:r>
              <a:rPr lang="en-US" dirty="0" smtClean="0"/>
              <a:t>, </a:t>
            </a:r>
            <a:r>
              <a:rPr lang="en-US" i="1" dirty="0" smtClean="0"/>
              <a:t>11</a:t>
            </a:r>
            <a:r>
              <a:rPr lang="en-US" dirty="0" smtClean="0"/>
              <a:t>(2), 365-372.</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429</TotalTime>
  <Words>1509</Words>
  <Application>Microsoft Office PowerPoint</Application>
  <PresentationFormat>On-screen Show (4:3)</PresentationFormat>
  <Paragraphs>120</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How to Win Friends and Influence People </vt:lpstr>
      <vt:lpstr>Introduction</vt:lpstr>
      <vt:lpstr>Main Ideas  </vt:lpstr>
      <vt:lpstr>Transformational Leadership Theory </vt:lpstr>
      <vt:lpstr>Situational Leadership Theory </vt:lpstr>
      <vt:lpstr>Democratic Leadership Theory </vt:lpstr>
      <vt:lpstr>Servant Leadership Theory </vt:lpstr>
      <vt:lpstr>Application to Nursing </vt:lpstr>
      <vt:lpstr>Cont’</vt:lpstr>
      <vt:lpstr>Implications to Nursing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31</cp:revision>
  <dcterms:created xsi:type="dcterms:W3CDTF">2021-11-22T02:28:01Z</dcterms:created>
  <dcterms:modified xsi:type="dcterms:W3CDTF">2021-11-23T04:43:32Z</dcterms:modified>
</cp:coreProperties>
</file>